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"/>
  </p:notesMasterIdLst>
  <p:sldIdLst>
    <p:sldId id="256" r:id="rId2"/>
    <p:sldId id="408" r:id="rId3"/>
    <p:sldId id="437" r:id="rId4"/>
    <p:sldId id="436" r:id="rId5"/>
    <p:sldId id="427" r:id="rId6"/>
    <p:sldId id="435" r:id="rId7"/>
    <p:sldId id="438" r:id="rId8"/>
    <p:sldId id="410" r:id="rId9"/>
    <p:sldId id="431" r:id="rId10"/>
    <p:sldId id="432" r:id="rId11"/>
    <p:sldId id="433" r:id="rId12"/>
    <p:sldId id="434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AEAEA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2370" autoAdjust="0"/>
    <p:restoredTop sz="94660"/>
  </p:normalViewPr>
  <p:slideViewPr>
    <p:cSldViewPr>
      <p:cViewPr varScale="1">
        <p:scale>
          <a:sx n="146" d="100"/>
          <a:sy n="146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FE3FE8-E1A0-4F1C-BF3C-EC89E2579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528F-A87F-48D3-A767-543F72073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1E600-0414-4311-BB1C-A712E9DFC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6275B-1776-4718-BDB9-424E4F122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314C6-E88E-454E-BAD7-49905A09F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C8E8-7FA2-4304-B7AF-0A4148F2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E4C6-B62B-4F7C-BC5D-20BD754C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FD0CA-D02B-40F9-BEE6-CA49B0058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7462-5EB5-4E9B-97B9-3EA1DB49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97E0A-8609-4FA2-B13D-24610D45D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7B92-F36A-4E0D-B965-C1C0E3ED1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E859-8AA0-484B-8DDD-C7C955DD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4D30E4-F938-4115-8644-CDBA2EE4E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i="1" dirty="0" smtClean="0"/>
              <a:t>2011 SuperDARN Workshop, Hanover, NH</a:t>
            </a:r>
            <a:endParaRPr lang="en-US" sz="1600" i="1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7056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600"/>
          </a:p>
          <a:p>
            <a:pPr algn="r">
              <a:defRPr/>
            </a:pPr>
            <a:fld id="{F33AC853-CBC1-4D71-B8D9-E5D1612642DD}" type="slidenum">
              <a:rPr lang="en-US" sz="1600"/>
              <a:pPr algn="r">
                <a:defRPr/>
              </a:pPr>
              <a:t>‹#›</a:t>
            </a:fld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Lucida San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153400" cy="2362200"/>
          </a:xfrm>
          <a:noFill/>
        </p:spPr>
        <p:txBody>
          <a:bodyPr/>
          <a:lstStyle/>
          <a:p>
            <a:r>
              <a:rPr lang="en-US" sz="3600" dirty="0" smtClean="0"/>
              <a:t>Quantitative comparison of cross polar cap potential as derived from AMIE, DMSP, SuperDARN </a:t>
            </a:r>
            <a:endParaRPr lang="en-US" sz="3600" dirty="0" smtClean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8229600" cy="2514600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Elsayed R. Talaat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Marc Hairston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 smtClean="0"/>
              <a:t> Geoff </a:t>
            </a:r>
            <a:r>
              <a:rPr lang="en-US" sz="2000" dirty="0" smtClean="0"/>
              <a:t>Crowley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Robin </a:t>
            </a:r>
            <a:r>
              <a:rPr lang="en-US" sz="2000" dirty="0" smtClean="0"/>
              <a:t>Barnes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</a:t>
            </a:r>
            <a:r>
              <a:rPr lang="en-US" sz="2000" dirty="0" smtClean="0"/>
              <a:t> Thomas Sotirelis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  <a:endParaRPr lang="en-US" sz="2000" baseline="30000" dirty="0" smtClean="0"/>
          </a:p>
          <a:p>
            <a:pPr>
              <a:lnSpc>
                <a:spcPct val="120000"/>
              </a:lnSpc>
            </a:pPr>
            <a:endParaRPr lang="en-US" sz="2400" baseline="30000" dirty="0" smtClean="0"/>
          </a:p>
          <a:p>
            <a:pPr eaLnBrk="1" hangingPunct="1">
              <a:lnSpc>
                <a:spcPct val="120000"/>
              </a:lnSpc>
            </a:pPr>
            <a:r>
              <a:rPr lang="en-US" sz="1800" i="1" baseline="30000" dirty="0" smtClean="0"/>
              <a:t>1</a:t>
            </a:r>
            <a:r>
              <a:rPr lang="en-US" sz="1800" i="1" dirty="0" smtClean="0"/>
              <a:t>Johns Hopkins University Applied Physics Laboratory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i="1" baseline="30000" dirty="0" smtClean="0"/>
              <a:t>2</a:t>
            </a:r>
            <a:r>
              <a:rPr lang="en-US" sz="1800" i="1" dirty="0" smtClean="0"/>
              <a:t>University of Texas, Dallas</a:t>
            </a:r>
          </a:p>
          <a:p>
            <a:pPr eaLnBrk="1" hangingPunct="1">
              <a:lnSpc>
                <a:spcPct val="120000"/>
              </a:lnSpc>
            </a:pPr>
            <a:r>
              <a:rPr lang="en-US" sz="1800" i="1" baseline="30000" dirty="0" smtClean="0"/>
              <a:t>3</a:t>
            </a:r>
            <a:r>
              <a:rPr lang="en-US" sz="1800" i="1" dirty="0" smtClean="0"/>
              <a:t>ASTRA</a:t>
            </a:r>
          </a:p>
          <a:p>
            <a:pPr eaLnBrk="1" hangingPunct="1">
              <a:lnSpc>
                <a:spcPct val="120000"/>
              </a:lnSpc>
            </a:pPr>
            <a:endParaRPr lang="en-US" sz="2400" i="1" baseline="30000" dirty="0" smtClean="0"/>
          </a:p>
          <a:p>
            <a:pPr eaLnBrk="1" hangingPunct="1">
              <a:lnSpc>
                <a:spcPct val="120000"/>
              </a:lnSpc>
            </a:pPr>
            <a:endParaRPr lang="en-US" sz="2400" i="1" baseline="30000" dirty="0" smtClean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3276600" y="58420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elsayed.talaat@jhuapl.edu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-65088" y="76200"/>
            <a:ext cx="9220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Lucida Sans" pitchFamily="34" charset="0"/>
              </a:rPr>
              <a:t>Periodicities in </a:t>
            </a:r>
            <a:r>
              <a:rPr lang="en-US" sz="4000" dirty="0" smtClean="0">
                <a:solidFill>
                  <a:srgbClr val="CC0000"/>
                </a:solidFill>
                <a:latin typeface="Lucida Sans" pitchFamily="34" charset="0"/>
              </a:rPr>
              <a:t>AMIE w/o SD</a:t>
            </a:r>
            <a:endParaRPr lang="en-US" sz="4000" dirty="0">
              <a:solidFill>
                <a:srgbClr val="CC0000"/>
              </a:solidFill>
              <a:latin typeface="Lucida Sans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477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-65088" y="76200"/>
            <a:ext cx="9220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Lucida Sans" pitchFamily="34" charset="0"/>
              </a:rPr>
              <a:t>Periodicities in </a:t>
            </a:r>
            <a:r>
              <a:rPr lang="en-US" sz="4000" dirty="0" smtClean="0">
                <a:solidFill>
                  <a:srgbClr val="CC0000"/>
                </a:solidFill>
                <a:latin typeface="Lucida Sans" pitchFamily="34" charset="0"/>
              </a:rPr>
              <a:t>AMIE w/o SD</a:t>
            </a:r>
            <a:endParaRPr lang="en-US" sz="4000" dirty="0">
              <a:solidFill>
                <a:srgbClr val="CC0000"/>
              </a:solidFill>
              <a:latin typeface="Lucida Sans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477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-65088" y="76200"/>
            <a:ext cx="9220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500" dirty="0">
                <a:solidFill>
                  <a:srgbClr val="CC0000"/>
                </a:solidFill>
                <a:latin typeface="Lucida Sans" pitchFamily="34" charset="0"/>
              </a:rPr>
              <a:t>Periodicities in </a:t>
            </a:r>
            <a:r>
              <a:rPr lang="en-US" sz="3500" dirty="0" smtClean="0">
                <a:solidFill>
                  <a:srgbClr val="CC0000"/>
                </a:solidFill>
                <a:latin typeface="Lucida Sans" pitchFamily="34" charset="0"/>
              </a:rPr>
              <a:t>AMIE </a:t>
            </a:r>
            <a:r>
              <a:rPr lang="en-US" sz="3500" dirty="0" err="1" smtClean="0">
                <a:solidFill>
                  <a:srgbClr val="CC0000"/>
                </a:solidFill>
                <a:latin typeface="Lucida Sans" pitchFamily="34" charset="0"/>
              </a:rPr>
              <a:t>w</a:t>
            </a:r>
            <a:r>
              <a:rPr lang="en-US" sz="3500" dirty="0" smtClean="0">
                <a:solidFill>
                  <a:srgbClr val="CC0000"/>
                </a:solidFill>
                <a:latin typeface="Lucida Sans" pitchFamily="34" charset="0"/>
              </a:rPr>
              <a:t>/ DMSP and SD</a:t>
            </a:r>
            <a:endParaRPr lang="en-US" sz="3500" dirty="0">
              <a:solidFill>
                <a:srgbClr val="CC0000"/>
              </a:solidFill>
              <a:latin typeface="Lucida Sans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477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Seasonal Analysis of Large Storms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39234"/>
            <a:ext cx="8077200" cy="515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Chasing AMIE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Data used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SuperDARN</a:t>
            </a:r>
            <a:r>
              <a:rPr lang="en-US" sz="2000" dirty="0" smtClean="0"/>
              <a:t> derived CPCP with propagated solar wind – product we provide on the website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DMSP observed CPCP – 1997-2007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AMIE derived CPCP w/ </a:t>
            </a:r>
            <a:r>
              <a:rPr lang="en-US" sz="2000" dirty="0" err="1" smtClean="0"/>
              <a:t>mag</a:t>
            </a:r>
            <a:r>
              <a:rPr lang="en-US" sz="2000" dirty="0" smtClean="0"/>
              <a:t> – 1991-</a:t>
            </a:r>
            <a:r>
              <a:rPr lang="en-US" sz="2000" dirty="0" smtClean="0"/>
              <a:t>2002, 2006, 2007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AMIE derived CPCP w/ </a:t>
            </a:r>
            <a:r>
              <a:rPr lang="en-US" sz="2000" dirty="0" err="1" smtClean="0"/>
              <a:t>mag</a:t>
            </a:r>
            <a:r>
              <a:rPr lang="en-US" sz="2000" dirty="0" smtClean="0"/>
              <a:t>, DMSP – </a:t>
            </a:r>
            <a:r>
              <a:rPr lang="en-US" sz="2000" dirty="0" smtClean="0"/>
              <a:t>2000-2005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AMIE derived CPCP w/ </a:t>
            </a:r>
            <a:r>
              <a:rPr lang="en-US" sz="2000" dirty="0" err="1" smtClean="0"/>
              <a:t>mag</a:t>
            </a:r>
            <a:r>
              <a:rPr lang="en-US" sz="2000" dirty="0" smtClean="0"/>
              <a:t>, DMSP, SuperDARN – </a:t>
            </a:r>
            <a:r>
              <a:rPr lang="en-US" sz="2000" dirty="0" smtClean="0"/>
              <a:t>2001-2005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AMIE derived CPCP </a:t>
            </a:r>
            <a:r>
              <a:rPr lang="en-US" sz="2000" dirty="0" err="1" smtClean="0"/>
              <a:t>w</a:t>
            </a:r>
            <a:r>
              <a:rPr lang="en-US" sz="2000" dirty="0" smtClean="0"/>
              <a:t>/ </a:t>
            </a:r>
            <a:r>
              <a:rPr lang="en-US" sz="2000" dirty="0" err="1" smtClean="0"/>
              <a:t>mag</a:t>
            </a:r>
            <a:r>
              <a:rPr lang="en-US" sz="2000" dirty="0" smtClean="0"/>
              <a:t>, SuperDARN – 2006,2007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Some large </a:t>
            </a:r>
            <a:r>
              <a:rPr lang="en-US" sz="2400" dirty="0" smtClean="0"/>
              <a:t>issues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Data sets and models cover different times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AMIE with DMSP and AMIE with DMSP, SD not </a:t>
            </a:r>
            <a:r>
              <a:rPr lang="en-US" sz="2000" dirty="0" smtClean="0"/>
              <a:t>vetted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Some progress AMIE coverage doubled since last year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477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yrab_Page_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7067" t="8418" r="10971" b="9085"/>
          <a:stretch>
            <a:fillRect/>
          </a:stretch>
        </p:blipFill>
        <p:spPr>
          <a:xfrm>
            <a:off x="1066800" y="838200"/>
            <a:ext cx="6934200" cy="539326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DMSP vetting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 Hairston has done extensive vetting of the data, removing light ion contamination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286726"/>
            <a:ext cx="4267200" cy="258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3286726"/>
            <a:ext cx="4238625" cy="254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DMSP </a:t>
            </a:r>
            <a:r>
              <a:rPr lang="en-US" dirty="0" err="1" smtClean="0"/>
              <a:t>vs</a:t>
            </a:r>
            <a:r>
              <a:rPr lang="en-US" dirty="0" smtClean="0"/>
              <a:t> SD</a:t>
            </a:r>
            <a:endParaRPr lang="en-US" dirty="0"/>
          </a:p>
        </p:txBody>
      </p:sp>
      <p:pic>
        <p:nvPicPr>
          <p:cNvPr id="5" name="Content Placeholder 4" descr="yrab_Page_3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219200"/>
            <a:ext cx="7477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AMIE </a:t>
            </a:r>
            <a:r>
              <a:rPr lang="en-US" dirty="0" err="1" smtClean="0"/>
              <a:t>vs</a:t>
            </a:r>
            <a:r>
              <a:rPr lang="en-US" dirty="0" smtClean="0"/>
              <a:t> SD</a:t>
            </a:r>
            <a:endParaRPr lang="en-US" dirty="0"/>
          </a:p>
        </p:txBody>
      </p:sp>
      <p:pic>
        <p:nvPicPr>
          <p:cNvPr id="7" name="Content Placeholder 6" descr="yrab_Page_5.tiff"/>
          <p:cNvPicPr>
            <a:picLocks noGrp="1" noChangeAspect="1"/>
          </p:cNvPicPr>
          <p:nvPr>
            <p:ph idx="1"/>
          </p:nvPr>
        </p:nvPicPr>
        <p:blipFill>
          <a:blip r:embed="rId2"/>
          <a:srcRect l="10970" t="11785" r="10971" b="9085"/>
          <a:stretch>
            <a:fillRect/>
          </a:stretch>
        </p:blipFill>
        <p:spPr>
          <a:xfrm>
            <a:off x="1219200" y="1219200"/>
            <a:ext cx="6705600" cy="52527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-65088" y="76200"/>
            <a:ext cx="9220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Lucida Sans" pitchFamily="34" charset="0"/>
              </a:rPr>
              <a:t>Periodicities in </a:t>
            </a:r>
            <a:r>
              <a:rPr lang="en-US" sz="4000" dirty="0" err="1" smtClean="0">
                <a:solidFill>
                  <a:srgbClr val="CC0000"/>
                </a:solidFill>
                <a:latin typeface="Lucida Sans" pitchFamily="34" charset="0"/>
              </a:rPr>
              <a:t>SuperDARN</a:t>
            </a:r>
            <a:endParaRPr lang="en-US" sz="4000" dirty="0">
              <a:solidFill>
                <a:srgbClr val="CC0000"/>
              </a:solidFill>
              <a:latin typeface="Lucida Sans" pitchFamily="34" charset="0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77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-65088" y="76200"/>
            <a:ext cx="9220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solidFill>
                  <a:srgbClr val="CC0000"/>
                </a:solidFill>
                <a:latin typeface="Lucida Sans" pitchFamily="34" charset="0"/>
              </a:rPr>
              <a:t>Periodicities in </a:t>
            </a:r>
            <a:r>
              <a:rPr lang="en-US" sz="4000" dirty="0" smtClean="0">
                <a:solidFill>
                  <a:srgbClr val="CC0000"/>
                </a:solidFill>
                <a:latin typeface="Lucida Sans" pitchFamily="34" charset="0"/>
              </a:rPr>
              <a:t>DMSP</a:t>
            </a:r>
            <a:endParaRPr lang="en-US" sz="4000" dirty="0">
              <a:solidFill>
                <a:srgbClr val="CC0000"/>
              </a:solidFill>
              <a:latin typeface="Lucida Sans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477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aat - SuperDARN 200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Talaat - SuperDARN 2009</Template>
  <TotalTime>4044</TotalTime>
  <Words>205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Talaat - SuperDARN 2009</vt:lpstr>
      <vt:lpstr>Quantitative comparison of cross polar cap potential as derived from AMIE, DMSP, SuperDARN </vt:lpstr>
      <vt:lpstr>Chasing AMIE</vt:lpstr>
      <vt:lpstr>Slide 3</vt:lpstr>
      <vt:lpstr>Slide 4</vt:lpstr>
      <vt:lpstr>DMSP vetting</vt:lpstr>
      <vt:lpstr>DMSP vs SD</vt:lpstr>
      <vt:lpstr>AMIE vs SD</vt:lpstr>
      <vt:lpstr>Slide 8</vt:lpstr>
      <vt:lpstr>Slide 9</vt:lpstr>
      <vt:lpstr>Slide 10</vt:lpstr>
      <vt:lpstr>Slide 11</vt:lpstr>
      <vt:lpstr>Slide 12</vt:lpstr>
      <vt:lpstr>Seasonal Analysis of Large Storms</vt:lpstr>
    </vt:vector>
  </TitlesOfParts>
  <Company>JHUAPL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Interannual Variability in Mesospheric Tides</dc:title>
  <dc:creator>Elsayed R Talaat</dc:creator>
  <cp:lastModifiedBy>JHU/APL</cp:lastModifiedBy>
  <cp:revision>189</cp:revision>
  <dcterms:created xsi:type="dcterms:W3CDTF">2011-05-31T19:49:19Z</dcterms:created>
  <dcterms:modified xsi:type="dcterms:W3CDTF">2011-05-31T20:58:23Z</dcterms:modified>
</cp:coreProperties>
</file>